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60" r:id="rId5"/>
    <p:sldId id="262" r:id="rId6"/>
    <p:sldId id="264" r:id="rId7"/>
    <p:sldId id="266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37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8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59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46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29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60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4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71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1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4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72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61888-C1F0-4C08-9E13-22CEB44C019E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FA2CC-D37A-4536-B33D-A458B5BEA7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72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FILOSOFIA EMPRESARIAL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4 – Marketing no Agronegócio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856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Visão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539552" y="14478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Xerox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-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“Ser a líder no mercado global de documentos provendo soluções que aumentem a produtividade dos negócios”.</a:t>
            </a:r>
            <a:endParaRPr lang="pt-BR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FedEx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“Melhorar continuamente a qualidade para atingir 100% de pontualidade na entrega, 100% de precisão e 100% de satisfação do cliente”. </a:t>
            </a:r>
          </a:p>
        </p:txBody>
      </p:sp>
    </p:spTree>
    <p:extLst>
      <p:ext uri="{BB962C8B-B14F-4D97-AF65-F5344CB8AC3E}">
        <p14:creationId xmlns:p14="http://schemas.microsoft.com/office/powerpoint/2010/main" val="339934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</a:t>
            </a:r>
            <a:r>
              <a:rPr lang="pt-BR" dirty="0" err="1" smtClean="0"/>
              <a:t>Kroton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 Missão: </a:t>
            </a:r>
            <a:r>
              <a:rPr lang="pt-BR" dirty="0" smtClean="0"/>
              <a:t>Melhorar </a:t>
            </a:r>
            <a:r>
              <a:rPr lang="pt-BR" dirty="0"/>
              <a:t>a vida das pessoas por meio da educação responsável e de qualidade, formando cidadãos e preparando profissionais para o mercado, contribuindo para o desenvolvimento de seus projetos de vida.</a:t>
            </a:r>
          </a:p>
          <a:p>
            <a:r>
              <a:rPr lang="pt-BR" b="1" dirty="0" smtClean="0"/>
              <a:t>Visão: </a:t>
            </a:r>
            <a:r>
              <a:rPr lang="pt-BR" dirty="0" smtClean="0"/>
              <a:t>Ser </a:t>
            </a:r>
            <a:r>
              <a:rPr lang="pt-BR" dirty="0"/>
              <a:t>referência em educação, atuando de forma inovadora e sustentável, e a melhor escolha para estudar, trabalhar e investir, líder nos mercados onde atua.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327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/>
              <a:t>Paixão por Educar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Somos educadores movidos pela paixão em formar e desenvolver pessoas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Respeito às Pessoas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Promovemos o respeito à diversidade e aos compromissos assumidos, cultivando relacionamentos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Honestidade e Responsabilidade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Agimos com integridade, transparência e assumimos os impactos de nossas ações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Fazer Acontecer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Somos ágeis em transformar ideias e desafios em realizações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Foco em Geração de Valor Sustentável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Trabalhamos para gerar impactos positivos e sustentáveis para a sociedade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Trabalhar e Aprender Juntos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Unimos esforços para o mesmo propósito</a:t>
            </a:r>
          </a:p>
        </p:txBody>
      </p:sp>
    </p:spTree>
    <p:extLst>
      <p:ext uri="{BB962C8B-B14F-4D97-AF65-F5344CB8AC3E}">
        <p14:creationId xmlns:p14="http://schemas.microsoft.com/office/powerpoint/2010/main" val="234926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Planejamento Estratégico</a:t>
            </a:r>
          </a:p>
        </p:txBody>
      </p:sp>
      <p:grpSp>
        <p:nvGrpSpPr>
          <p:cNvPr id="6147" name="Group 14"/>
          <p:cNvGrpSpPr>
            <a:grpSpLocks/>
          </p:cNvGrpSpPr>
          <p:nvPr/>
        </p:nvGrpSpPr>
        <p:grpSpPr bwMode="auto">
          <a:xfrm>
            <a:off x="684213" y="1268413"/>
            <a:ext cx="8064500" cy="4752975"/>
            <a:chOff x="431" y="799"/>
            <a:chExt cx="5080" cy="2994"/>
          </a:xfrm>
        </p:grpSpPr>
        <p:sp>
          <p:nvSpPr>
            <p:cNvPr id="6148" name="Rectangle 5"/>
            <p:cNvSpPr>
              <a:spLocks noChangeArrowheads="1"/>
            </p:cNvSpPr>
            <p:nvPr/>
          </p:nvSpPr>
          <p:spPr bwMode="auto">
            <a:xfrm>
              <a:off x="431" y="3476"/>
              <a:ext cx="5080" cy="31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99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1400" b="1"/>
                <a:t>Acionistas Satisfeitos - Clientes Encantados -  Processos Eficazes -  Força de trabalho</a:t>
              </a:r>
            </a:p>
            <a:p>
              <a:pPr algn="ctr"/>
              <a:r>
                <a:rPr lang="pt-BR" altLang="pt-BR" sz="1400" b="1"/>
                <a:t>						         Motivada e Preparada </a:t>
              </a:r>
            </a:p>
          </p:txBody>
        </p:sp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431" y="3294"/>
              <a:ext cx="5080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pt-BR" altLang="pt-BR" sz="1600" b="1">
                  <a:latin typeface="Verdana" pitchFamily="34" charset="0"/>
                </a:rPr>
                <a:t>Resultados Estratégicos</a:t>
              </a:r>
            </a:p>
          </p:txBody>
        </p:sp>
        <p:sp>
          <p:nvSpPr>
            <p:cNvPr id="139271" name="Rectangle 7"/>
            <p:cNvSpPr>
              <a:spLocks noChangeArrowheads="1"/>
            </p:cNvSpPr>
            <p:nvPr/>
          </p:nvSpPr>
          <p:spPr bwMode="auto">
            <a:xfrm>
              <a:off x="794" y="2840"/>
              <a:ext cx="4218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Objetivos Pessoais</a:t>
              </a:r>
              <a:r>
                <a:rPr lang="pt-BR" sz="1600" b="1">
                  <a:latin typeface="Verdana" pitchFamily="34" charset="0"/>
                </a:rPr>
                <a:t> 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 o que eu preciso fazer”</a:t>
              </a:r>
            </a:p>
          </p:txBody>
        </p:sp>
        <p:sp>
          <p:nvSpPr>
            <p:cNvPr id="139272" name="Rectangle 8"/>
            <p:cNvSpPr>
              <a:spLocks noChangeArrowheads="1"/>
            </p:cNvSpPr>
            <p:nvPr/>
          </p:nvSpPr>
          <p:spPr bwMode="auto">
            <a:xfrm>
              <a:off x="1020" y="2478"/>
              <a:ext cx="3765" cy="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Iniciativas Estratégicas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“o que precisamos fazer”</a:t>
              </a:r>
            </a:p>
          </p:txBody>
        </p:sp>
        <p:sp>
          <p:nvSpPr>
            <p:cNvPr id="139273" name="Rectangle 9"/>
            <p:cNvSpPr>
              <a:spLocks noChangeArrowheads="1"/>
            </p:cNvSpPr>
            <p:nvPr/>
          </p:nvSpPr>
          <p:spPr bwMode="auto">
            <a:xfrm>
              <a:off x="1247" y="2160"/>
              <a:ext cx="322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 dirty="0" err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Balanced</a:t>
              </a:r>
              <a:r>
                <a:rPr lang="pt-BR" sz="1600" b="1" dirty="0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 Scorecard</a:t>
              </a:r>
            </a:p>
            <a:p>
              <a:pPr algn="ctr">
                <a:defRPr/>
              </a:pPr>
              <a:r>
                <a:rPr lang="pt-BR" sz="1600" b="1" dirty="0">
                  <a:latin typeface="Verdana" pitchFamily="34" charset="0"/>
                </a:rPr>
                <a:t>“implementação e foco”</a:t>
              </a:r>
            </a:p>
          </p:txBody>
        </p:sp>
        <p:sp>
          <p:nvSpPr>
            <p:cNvPr id="139274" name="Rectangle 10"/>
            <p:cNvSpPr>
              <a:spLocks noChangeArrowheads="1"/>
            </p:cNvSpPr>
            <p:nvPr/>
          </p:nvSpPr>
          <p:spPr bwMode="auto">
            <a:xfrm>
              <a:off x="1383" y="1842"/>
              <a:ext cx="2903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Estratégia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“a direção a seguir”</a:t>
              </a:r>
            </a:p>
          </p:txBody>
        </p:sp>
        <p:sp>
          <p:nvSpPr>
            <p:cNvPr id="139275" name="Rectangle 11"/>
            <p:cNvSpPr>
              <a:spLocks noChangeArrowheads="1"/>
            </p:cNvSpPr>
            <p:nvPr/>
          </p:nvSpPr>
          <p:spPr bwMode="auto">
            <a:xfrm>
              <a:off x="1565" y="1480"/>
              <a:ext cx="2495" cy="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VISÃO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“o que queremos ser”</a:t>
              </a:r>
            </a:p>
          </p:txBody>
        </p:sp>
        <p:sp>
          <p:nvSpPr>
            <p:cNvPr id="139276" name="Rectangle 12"/>
            <p:cNvSpPr>
              <a:spLocks noChangeArrowheads="1"/>
            </p:cNvSpPr>
            <p:nvPr/>
          </p:nvSpPr>
          <p:spPr bwMode="auto">
            <a:xfrm>
              <a:off x="1701" y="1163"/>
              <a:ext cx="2132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Valores Essenciais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“em que acreditamos”</a:t>
              </a:r>
            </a:p>
          </p:txBody>
        </p:sp>
        <p:sp>
          <p:nvSpPr>
            <p:cNvPr id="139277" name="Rectangle 13"/>
            <p:cNvSpPr>
              <a:spLocks noChangeArrowheads="1"/>
            </p:cNvSpPr>
            <p:nvPr/>
          </p:nvSpPr>
          <p:spPr bwMode="auto">
            <a:xfrm>
              <a:off x="1973" y="799"/>
              <a:ext cx="1633" cy="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pt-BR" sz="1600" b="1">
                  <a:solidFill>
                    <a:srgbClr val="99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MISSÃO</a:t>
              </a:r>
            </a:p>
            <a:p>
              <a:pPr algn="ctr">
                <a:defRPr/>
              </a:pPr>
              <a:r>
                <a:rPr lang="pt-BR" sz="1600" b="1">
                  <a:latin typeface="Verdana" pitchFamily="34" charset="0"/>
                </a:rPr>
                <a:t>“porquê existimos”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10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charset="0"/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50875" y="1989138"/>
            <a:ext cx="8018463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t-BR" altLang="pt-BR" sz="2800" dirty="0">
                <a:latin typeface="Tahoma" pitchFamily="34" charset="0"/>
              </a:rPr>
              <a:t>É a verdadeira função ou atividade da empresa.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altLang="pt-BR" sz="2800" dirty="0">
                <a:latin typeface="Tahoma" pitchFamily="34" charset="0"/>
              </a:rPr>
              <a:t>É aquilo que ela sabe fazer para criar valor e benefício para o cliente.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altLang="pt-BR" sz="2800" dirty="0">
                <a:latin typeface="Tahoma" pitchFamily="34" charset="0"/>
              </a:rPr>
              <a:t>É o princípio determinante dos futuros produtos e mercados.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altLang="pt-BR" sz="2800" dirty="0">
                <a:latin typeface="Tahoma" pitchFamily="34" charset="0"/>
              </a:rPr>
              <a:t>É abrangente o suficiente para não provocar miopia e específico o bastante para não perder o foco.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268413"/>
            <a:ext cx="91440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000" dirty="0">
                <a:solidFill>
                  <a:schemeClr val="tx1"/>
                </a:solidFill>
                <a:latin typeface="Tahoma" pitchFamily="34" charset="0"/>
              </a:rPr>
              <a:t>NEGÓCIO – “CORE BUSINESS”</a:t>
            </a:r>
          </a:p>
        </p:txBody>
      </p:sp>
    </p:spTree>
    <p:extLst>
      <p:ext uri="{BB962C8B-B14F-4D97-AF65-F5344CB8AC3E}">
        <p14:creationId xmlns:p14="http://schemas.microsoft.com/office/powerpoint/2010/main" val="7097478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692150" y="1663700"/>
            <a:ext cx="8364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itchFamily="2" charset="2"/>
              <a:buChar char="ð"/>
            </a:pPr>
            <a:r>
              <a:rPr lang="pt-BR" altLang="pt-BR" sz="2000">
                <a:latin typeface="Arial" charset="0"/>
              </a:rPr>
              <a:t>Maneira pela qual a empresa exerce o seu NEGÓCIO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681038" y="2035175"/>
            <a:ext cx="815181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itchFamily="2" charset="2"/>
              <a:buChar char="ð"/>
            </a:pPr>
            <a:r>
              <a:rPr lang="pt-BR" altLang="pt-BR" sz="1800">
                <a:latin typeface="Arial" charset="0"/>
              </a:rPr>
              <a:t>Diretiva e indicativa: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Onde concentrar recursos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Onde procurar novas oportunidades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Onde construir o sucesso da empresa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638175" y="3497263"/>
            <a:ext cx="8151813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itchFamily="2" charset="2"/>
              <a:buChar char="ð"/>
            </a:pPr>
            <a:r>
              <a:rPr lang="pt-BR" altLang="pt-BR" sz="1800">
                <a:latin typeface="Arial" charset="0"/>
              </a:rPr>
              <a:t>Contém: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O negócio da empresa (necessidades a atender)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O cliente da empresa e o que é valor para o mesmo </a:t>
            </a:r>
            <a:br>
              <a:rPr lang="pt-BR" altLang="pt-BR" sz="1800">
                <a:latin typeface="Arial" charset="0"/>
              </a:rPr>
            </a:br>
            <a:r>
              <a:rPr lang="pt-BR" altLang="pt-BR" sz="1800">
                <a:latin typeface="Arial" charset="0"/>
              </a:rPr>
              <a:t>(segmentos de mercado)</a:t>
            </a:r>
          </a:p>
          <a:p>
            <a:pPr lvl="1" eaLnBrk="1" hangingPunct="1">
              <a:spcBef>
                <a:spcPct val="15000"/>
              </a:spcBef>
              <a:buClr>
                <a:schemeClr val="tx1"/>
              </a:buClr>
              <a:buFont typeface="Wingdings" pitchFamily="2" charset="2"/>
              <a:buChar char="l"/>
            </a:pPr>
            <a:r>
              <a:rPr lang="pt-BR" altLang="pt-BR" sz="1800">
                <a:latin typeface="Arial" charset="0"/>
              </a:rPr>
              <a:t>As competências básicas da empresa e a forma de atuação do negócio (conhecimentos e tecnologias a empregar)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1403350" y="5429250"/>
            <a:ext cx="6938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>
                <a:latin typeface="Arial" charset="0"/>
              </a:rPr>
              <a:t>DEFINE A RAZÃO DE SER DA ORGANIZAÇÃO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052513"/>
            <a:ext cx="91440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b="1" dirty="0">
                <a:solidFill>
                  <a:schemeClr val="tx1"/>
                </a:solidFill>
              </a:rPr>
              <a:t>MISSÃO</a:t>
            </a:r>
          </a:p>
        </p:txBody>
      </p:sp>
    </p:spTree>
    <p:extLst>
      <p:ext uri="{BB962C8B-B14F-4D97-AF65-F5344CB8AC3E}">
        <p14:creationId xmlns:p14="http://schemas.microsoft.com/office/powerpoint/2010/main" val="29866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Visão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905000" y="1295400"/>
            <a:ext cx="6934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defRPr/>
            </a:pPr>
            <a:r>
              <a:rPr lang="pt-BR" sz="3200" b="1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Dois componentes</a:t>
            </a:r>
            <a: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:</a:t>
            </a:r>
            <a:b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	</a:t>
            </a:r>
            <a:r>
              <a:rPr lang="pt-BR" sz="3200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- Ideologia (valores)</a:t>
            </a:r>
            <a:endParaRPr lang="pt-BR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3132138" y="3048000"/>
            <a:ext cx="5638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 porquê de sua existência;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Fonte de orientação;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Não está relacionada a uma atividade;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Estrela - guia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Inspiradora</a:t>
            </a:r>
          </a:p>
        </p:txBody>
      </p:sp>
    </p:spTree>
    <p:extLst>
      <p:ext uri="{BB962C8B-B14F-4D97-AF65-F5344CB8AC3E}">
        <p14:creationId xmlns:p14="http://schemas.microsoft.com/office/powerpoint/2010/main" val="14180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Visão</a:t>
            </a: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755576" y="1371600"/>
            <a:ext cx="6705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defRPr/>
            </a:pPr>
            <a:r>
              <a:rPr lang="pt-BR" sz="32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Dois componentes</a:t>
            </a: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:</a:t>
            </a:r>
            <a:b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	</a:t>
            </a:r>
            <a:r>
              <a:rPr lang="pt-BR" sz="32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- Visualização do Futuro</a:t>
            </a:r>
            <a:endParaRPr lang="pt-BR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755576" y="2769611"/>
            <a:ext cx="5638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O que a empresa quer ser;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Superar a capacidade atual, mostrar onde ela quer estar;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Exige confiança e comprometimento;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Capaz de unir equipe;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Independe de liderança;</a:t>
            </a:r>
          </a:p>
        </p:txBody>
      </p:sp>
    </p:spTree>
    <p:extLst>
      <p:ext uri="{BB962C8B-B14F-4D97-AF65-F5344CB8AC3E}">
        <p14:creationId xmlns:p14="http://schemas.microsoft.com/office/powerpoint/2010/main" val="188378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052736"/>
            <a:ext cx="9144000" cy="50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VALORES</a:t>
            </a:r>
            <a:endParaRPr lang="pt-BR" sz="2000" b="1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1840111"/>
            <a:ext cx="818673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377825"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r>
              <a:rPr lang="pt-BR" sz="2000" b="0" dirty="0">
                <a:solidFill>
                  <a:schemeClr val="tx1"/>
                </a:solidFill>
              </a:rPr>
              <a:t>Convicções claras e fundamentais que a empresa defende e adota como guia para a gestão do seu negócio (crenças e posturas éticas: certo e errado, bom e ruim, importante e não importante)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068960"/>
            <a:ext cx="818673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377825"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r>
              <a:rPr lang="pt-BR" sz="2000" b="0" dirty="0">
                <a:solidFill>
                  <a:schemeClr val="tx1"/>
                </a:solidFill>
              </a:rPr>
              <a:t>Convicções claras e fundamentais que a empresa defende e adota como guia para a gestão do seu negócio (crenças e posturas éticas: certo e errado, bom e ruim, importante e não importante)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15616" y="4653053"/>
            <a:ext cx="2609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1pPr>
            <a:lvl2pPr marL="742950" indent="-28575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2pPr>
            <a:lvl3pPr marL="11430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3pPr>
            <a:lvl4pPr marL="16002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4pPr>
            <a:lvl5pPr marL="20574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pt-BR" sz="3200" b="0" dirty="0">
                <a:solidFill>
                  <a:schemeClr val="tx1"/>
                </a:solidFill>
              </a:rPr>
              <a:t>Devem ser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115991" y="4295866"/>
            <a:ext cx="29622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1pPr>
            <a:lvl2pPr marL="742950" indent="-28575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2pPr>
            <a:lvl3pPr marL="11430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3pPr>
            <a:lvl4pPr marL="16002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4pPr>
            <a:lvl5pPr marL="2057400" indent="-228600" eaLnBrk="0" hangingPunct="0">
              <a:defRPr sz="1600" b="1">
                <a:solidFill>
                  <a:srgbClr val="00FF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FFFF"/>
                </a:solidFill>
                <a:latin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pt-BR" sz="2800" b="0">
                <a:solidFill>
                  <a:schemeClr val="tx1"/>
                </a:solidFill>
              </a:rPr>
              <a:t>Explícitos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800" b="0">
                <a:solidFill>
                  <a:schemeClr val="tx1"/>
                </a:solidFill>
              </a:rPr>
              <a:t>Éticos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800" b="0">
                <a:solidFill>
                  <a:schemeClr val="tx1"/>
                </a:solidFill>
              </a:rPr>
              <a:t>Compartilhado</a:t>
            </a:r>
            <a:r>
              <a:rPr lang="pt-BR" sz="2400" b="0">
                <a:solidFill>
                  <a:schemeClr val="tx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452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Visão</a:t>
            </a: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683568" y="1268760"/>
            <a:ext cx="6400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ITAÚ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 Ser um banco líder em performance, reconhecidamente sólido e confiável, destacando-se pelo uso agressivo do marketing, tecnologia avançada e por equipes capacitadas, comprometidas com a qualidade total e a satisfação dos clientes”.</a:t>
            </a: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None/>
              <a:defRPr/>
            </a:pPr>
            <a:endParaRPr lang="pt-BR" sz="2400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BRADESCO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“Sempre à Frente”.</a:t>
            </a:r>
          </a:p>
        </p:txBody>
      </p:sp>
    </p:spTree>
    <p:extLst>
      <p:ext uri="{BB962C8B-B14F-4D97-AF65-F5344CB8AC3E}">
        <p14:creationId xmlns:p14="http://schemas.microsoft.com/office/powerpoint/2010/main" val="3758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0010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000" b="1" smtClean="0">
                <a:latin typeface="Verdana" pitchFamily="34" charset="0"/>
              </a:rPr>
              <a:t>Visão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755576" y="14478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CITIBANK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“Tornar-se a instituição financeira mais poderosa, com mais serviços e mais influente que jamais existiu”.</a:t>
            </a: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TAM 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- “ser a melhor empresa aérea do Brasil”.</a:t>
            </a: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United Airlines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“Ser a melhor companhia aérea do mundo”.</a:t>
            </a:r>
          </a:p>
          <a:p>
            <a:pPr marL="342900" indent="-342900">
              <a:spcBef>
                <a:spcPct val="2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British Airways</a:t>
            </a:r>
            <a:r>
              <a:rPr lang="pt-BR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- “Ser a Líder indiscutível no mundo das viagens”.  </a:t>
            </a:r>
          </a:p>
        </p:txBody>
      </p:sp>
    </p:spTree>
    <p:extLst>
      <p:ext uri="{BB962C8B-B14F-4D97-AF65-F5344CB8AC3E}">
        <p14:creationId xmlns:p14="http://schemas.microsoft.com/office/powerpoint/2010/main" val="151154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557</Words>
  <Application>Microsoft Office PowerPoint</Application>
  <PresentationFormat>Apresentação na tela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FILOSOFIA EMPRESARIAL</vt:lpstr>
      <vt:lpstr>Planejamento Estratégico</vt:lpstr>
      <vt:lpstr>Apresentação do PowerPoint</vt:lpstr>
      <vt:lpstr>Apresentação do PowerPoint</vt:lpstr>
      <vt:lpstr>Visão</vt:lpstr>
      <vt:lpstr>Visão</vt:lpstr>
      <vt:lpstr>Apresentação do PowerPoint</vt:lpstr>
      <vt:lpstr>Visão</vt:lpstr>
      <vt:lpstr>Visão</vt:lpstr>
      <vt:lpstr>Visão</vt:lpstr>
      <vt:lpstr>Grupo Kroton</vt:lpstr>
      <vt:lpstr>VALORES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EMPRESARIAL</dc:title>
  <dc:creator>Andre Roese</dc:creator>
  <cp:lastModifiedBy>Andre Roese</cp:lastModifiedBy>
  <cp:revision>2</cp:revision>
  <dcterms:created xsi:type="dcterms:W3CDTF">2015-09-08T21:44:33Z</dcterms:created>
  <dcterms:modified xsi:type="dcterms:W3CDTF">2015-09-08T21:55:01Z</dcterms:modified>
</cp:coreProperties>
</file>